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handoutMasterIdLst>
    <p:handoutMasterId r:id="rId36"/>
  </p:handoutMasterIdLst>
  <p:sldIdLst>
    <p:sldId id="279" r:id="rId2"/>
    <p:sldId id="327" r:id="rId3"/>
    <p:sldId id="376" r:id="rId4"/>
    <p:sldId id="258" r:id="rId5"/>
    <p:sldId id="257" r:id="rId6"/>
    <p:sldId id="391" r:id="rId7"/>
    <p:sldId id="395" r:id="rId8"/>
    <p:sldId id="394" r:id="rId9"/>
    <p:sldId id="396" r:id="rId10"/>
    <p:sldId id="397" r:id="rId11"/>
    <p:sldId id="398" r:id="rId12"/>
    <p:sldId id="399" r:id="rId13"/>
    <p:sldId id="401" r:id="rId14"/>
    <p:sldId id="380" r:id="rId15"/>
    <p:sldId id="403" r:id="rId16"/>
    <p:sldId id="402" r:id="rId17"/>
    <p:sldId id="404" r:id="rId18"/>
    <p:sldId id="405" r:id="rId19"/>
    <p:sldId id="390" r:id="rId20"/>
    <p:sldId id="387" r:id="rId21"/>
    <p:sldId id="381" r:id="rId22"/>
    <p:sldId id="406" r:id="rId23"/>
    <p:sldId id="407" r:id="rId24"/>
    <p:sldId id="408" r:id="rId25"/>
    <p:sldId id="409" r:id="rId26"/>
    <p:sldId id="410" r:id="rId27"/>
    <p:sldId id="411" r:id="rId28"/>
    <p:sldId id="412" r:id="rId29"/>
    <p:sldId id="413" r:id="rId30"/>
    <p:sldId id="414" r:id="rId31"/>
    <p:sldId id="415" r:id="rId32"/>
    <p:sldId id="330" r:id="rId33"/>
    <p:sldId id="365" r:id="rId34"/>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645"/>
    <a:srgbClr val="616161"/>
    <a:srgbClr val="212830"/>
    <a:srgbClr val="262424"/>
    <a:srgbClr val="FDB71A"/>
    <a:srgbClr val="9ED9DC"/>
    <a:srgbClr val="F1FDFF"/>
    <a:srgbClr val="EDDCC4"/>
    <a:srgbClr val="D11947"/>
    <a:srgbClr val="323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46"/>
    <p:restoredTop sz="92809"/>
  </p:normalViewPr>
  <p:slideViewPr>
    <p:cSldViewPr snapToGrid="0" showGuides="1">
      <p:cViewPr>
        <p:scale>
          <a:sx n="90" d="100"/>
          <a:sy n="90" d="100"/>
        </p:scale>
        <p:origin x="1296" y="424"/>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11/18/24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9C95F-3A7D-DBE0-AC2C-C5BD03443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C0F52-4373-86FB-F861-C09704CFA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94027-EB87-A8B2-EC63-0431228D1BFD}"/>
              </a:ext>
            </a:extLst>
          </p:cNvPr>
          <p:cNvSpPr>
            <a:spLocks noGrp="1"/>
          </p:cNvSpPr>
          <p:nvPr>
            <p:ph type="body" idx="1"/>
          </p:nvPr>
        </p:nvSpPr>
        <p:spPr/>
        <p:txBody>
          <a:bodyPr/>
          <a:lstStyle/>
          <a:p>
            <a:r>
              <a:rPr lang="en-US" dirty="0"/>
              <a:t>In order to read the </a:t>
            </a:r>
            <a:r>
              <a:rPr lang="en-US" dirty="0" err="1"/>
              <a:t>clustertree</a:t>
            </a:r>
            <a:r>
              <a:rPr lang="en-US" dirty="0"/>
              <a:t> and decide properly on the resolution, I would consider tissue type, total number of cells in the dataset and expected known cell types in there (i.e., tissue ecosystem). That would help to determine the correct number of clusters in a biologically meaningful way, considering known cell types and avoiding splitting clusters into unstable, small ones. That can also help to explore smaller clusters that might contain unknown or disease/patient-specific clusters that are still worth considering and investigating from the research/clinical perspective. </a:t>
            </a:r>
          </a:p>
        </p:txBody>
      </p:sp>
      <p:sp>
        <p:nvSpPr>
          <p:cNvPr id="4" name="Date Placeholder 3">
            <a:extLst>
              <a:ext uri="{FF2B5EF4-FFF2-40B4-BE49-F238E27FC236}">
                <a16:creationId xmlns:a16="http://schemas.microsoft.com/office/drawing/2014/main" id="{A93F3B8F-F3F3-5E06-BF7D-F67827CCFBC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F3517363-CB7A-E5F0-9C4E-97A0491F98B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5A54216-CB66-A5C9-CA65-6AADE27FE357}"/>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91112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1226-A221-40C4-CCE3-89D5DA447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CA293-A7D8-170F-2BDC-67E8B9CE8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FAEA4-FB0B-90E5-449C-EF962FDD69C6}"/>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50BC068A-9A65-BFDD-B45E-135148D78682}"/>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1249DFB4-671E-24F9-9A89-4C9DED4282C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D1D5B4-87E0-EB4F-AB12-F41BD7A2A34A}"/>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8506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023B2-0304-B4E2-BC49-60740B827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4C06A-054F-D1A7-54FA-2C9CF4EA0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3A18F-BD18-EE9C-5CAC-78D739F50DAD}"/>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D00112F7-A61F-7841-8233-C3D9C05353D0}"/>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DCDDE238-B2F9-64E1-FDF5-607BAC152D1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F4DD162-CB05-C32B-6E60-667B37C6C5F9}"/>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91111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117180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6746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74119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900593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677072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37576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199044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27AB-30F6-34AE-9F7A-3CE2218C8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03AA6-6CC0-13D9-0471-D47FEEEEB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C17CF-743A-96A5-F26B-906E62A58F3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D5E709D-FDD2-A172-87F8-03489D0596FA}"/>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DA785739-F15D-E56D-B5D2-B375192BA37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D1C6221-2832-D860-612A-B5CA157F1D5D}"/>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323555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CD0C9-83EA-81EB-B484-A22542C95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E15B6-E79D-4843-600B-2A37E29BB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04977-E569-F89E-8D0D-AED331B44AF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AF1E37D-65DD-C671-46A7-3175932B626E}"/>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D8AAE8C4-6A52-4B19-6090-AD13AE10BAE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BBD9EC-9BE1-24FA-08E3-B973D269F94E}"/>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243615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396605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189371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160179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966327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849558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2921357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80631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6D5C-E578-F7C3-F2BB-BA2E2FBDB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5A23D-D1DC-618D-1C0A-DF442F439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06B60-DB5E-E41A-6964-1D2345EE648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76AB2C9-136D-1875-8DB5-940C587E9A9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2F507B00-5EEE-2974-2B75-1EEF5765D5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E3BD05-A48E-769D-1EE3-70C4D4892EA5}"/>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78064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C94D-3F39-692C-DC28-5DC5EFAD6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772DC-0370-DDD8-20ED-CD6A7F8E2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5A8AD-D2B6-C690-760F-14C182079D2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1115E8E-4D6E-351D-1DB0-748E098C9D73}"/>
              </a:ext>
            </a:extLst>
          </p:cNvPr>
          <p:cNvSpPr>
            <a:spLocks noGrp="1"/>
          </p:cNvSpPr>
          <p:nvPr>
            <p:ph type="dt" idx="1"/>
          </p:nvPr>
        </p:nvSpPr>
        <p:spPr/>
        <p:txBody>
          <a:bodyPr/>
          <a:lstStyle/>
          <a:p>
            <a:fld id="{BE2C213F-D78F-5148-ACD8-F60E89228165}" type="datetime1">
              <a:rPr lang="en-US" smtClean="0"/>
              <a:t>11/18/24</a:t>
            </a:fld>
            <a:endParaRPr lang="en-US"/>
          </a:p>
        </p:txBody>
      </p:sp>
      <p:sp>
        <p:nvSpPr>
          <p:cNvPr id="5" name="Footer Placeholder 4">
            <a:extLst>
              <a:ext uri="{FF2B5EF4-FFF2-40B4-BE49-F238E27FC236}">
                <a16:creationId xmlns:a16="http://schemas.microsoft.com/office/drawing/2014/main" id="{93212491-F96D-B001-CDDC-9F4EFB25E2A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977E0870-14BF-C6F9-466C-7BD51E631158}"/>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568763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2738F-9727-82BC-B99C-CBF7345A0CB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77EDB2-1EDC-4AA8-F192-8DDFF93F66A6}"/>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9906FE4-F318-4003-7B2C-13FF408FFF6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0B14AD44-2953-7862-DDA8-DE5053563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243C3A1-F8F5-D61B-79B1-524FC4D4229D}"/>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1DB22DBD-0759-BE80-956C-9FFDE79D71C1}"/>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3BBB1714-DA15-9BC0-92AB-C7F79465C1D0}"/>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174C5C7-2543-FEAF-A851-CED2397942FE}"/>
              </a:ext>
            </a:extLst>
          </p:cNvPr>
          <p:cNvGraphicFramePr>
            <a:graphicFrameLocks noGrp="1"/>
          </p:cNvGraphicFramePr>
          <p:nvPr>
            <p:extLst>
              <p:ext uri="{D42A27DB-BD31-4B8C-83A1-F6EECF244321}">
                <p14:modId xmlns:p14="http://schemas.microsoft.com/office/powerpoint/2010/main" val="2760044025"/>
              </p:ext>
            </p:extLst>
          </p:nvPr>
        </p:nvGraphicFramePr>
        <p:xfrm>
          <a:off x="3591749" y="6234634"/>
          <a:ext cx="11104501" cy="1188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7977389">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cluster-cell-calling</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find-markers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6" name="Rectangle 5">
            <a:extLst>
              <a:ext uri="{FF2B5EF4-FFF2-40B4-BE49-F238E27FC236}">
                <a16:creationId xmlns:a16="http://schemas.microsoft.com/office/drawing/2014/main" id="{19325349-8E1D-CEF7-0FD3-82DDEC6A731B}"/>
              </a:ext>
            </a:extLst>
          </p:cNvPr>
          <p:cNvSpPr/>
          <p:nvPr/>
        </p:nvSpPr>
        <p:spPr>
          <a:xfrm>
            <a:off x="1614521" y="4200525"/>
            <a:ext cx="16130554" cy="142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AF38DB-331A-5DD4-D4CF-7AAD105DD61F}"/>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52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DDD3-1A24-F2D8-2DBF-12DEB94F682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68F7671-1DF5-4A67-772D-DC23A299540B}"/>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7A7CB1AF-9E78-5E50-6ED2-99DD5B0C77A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870368BB-F0B4-A419-F2AD-4EC518D31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2E3C9A-17E2-08F0-7259-F9A185D70DAF}"/>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97F1007E-2197-450F-2583-52CB4849B10B}"/>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BDA358A7-7908-48F9-4CCA-477593A8499B}"/>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064DF7-A654-AEE0-1DF8-B51EB6C60F04}"/>
              </a:ext>
            </a:extLst>
          </p:cNvPr>
          <p:cNvSpPr/>
          <p:nvPr/>
        </p:nvSpPr>
        <p:spPr>
          <a:xfrm>
            <a:off x="1614521" y="5143499"/>
            <a:ext cx="16130554" cy="477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E836D81-F700-24D6-41BE-7792829E432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14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62267-897B-E706-A156-D19BC0BB67F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243B7C2-E9E3-73DA-B555-385FA89AD230}"/>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BAAB106-293E-108F-A768-1DE1903C79B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EC3B7E3-0290-6EE8-91A4-A50CB10F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104BB2-FCE0-90E6-3784-24A608A3DB33}"/>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724C62DE-8A41-D3DD-D202-F270B1F8303A}"/>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F1BA5A48-2AB2-F096-DA10-FD6FD8741AED}"/>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31713C8-DB18-A576-AE09-E4226950BA10}"/>
              </a:ext>
            </a:extLst>
          </p:cNvPr>
          <p:cNvGraphicFramePr>
            <a:graphicFrameLocks noGrp="1"/>
          </p:cNvGraphicFramePr>
          <p:nvPr>
            <p:extLst>
              <p:ext uri="{D42A27DB-BD31-4B8C-83A1-F6EECF244321}">
                <p14:modId xmlns:p14="http://schemas.microsoft.com/office/powerpoint/2010/main" val="3485242099"/>
              </p:ext>
            </p:extLst>
          </p:nvPr>
        </p:nvGraphicFramePr>
        <p:xfrm>
          <a:off x="2648362" y="6145530"/>
          <a:ext cx="12953176" cy="1820315"/>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4852164">
                  <a:extLst>
                    <a:ext uri="{9D8B030D-6E8A-4147-A177-3AD203B41FA5}">
                      <a16:colId xmlns:a16="http://schemas.microsoft.com/office/drawing/2014/main" val="4175033574"/>
                    </a:ext>
                  </a:extLst>
                </a:gridCol>
                <a:gridCol w="7729537">
                  <a:extLst>
                    <a:ext uri="{9D8B030D-6E8A-4147-A177-3AD203B41FA5}">
                      <a16:colId xmlns:a16="http://schemas.microsoft.com/office/drawing/2014/main" val="345869976"/>
                    </a:ext>
                  </a:extLst>
                </a:gridCol>
              </a:tblGrid>
              <a:tr h="418235">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-broad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-fine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5" name="Rectangle 4">
            <a:extLst>
              <a:ext uri="{FF2B5EF4-FFF2-40B4-BE49-F238E27FC236}">
                <a16:creationId xmlns:a16="http://schemas.microsoft.com/office/drawing/2014/main" id="{693509FE-2F5C-B381-27BC-CC9A203EB735}"/>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370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1E52A05B-D5F2-677B-F0D6-E529D1D0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89EB370B-D523-7F48-D6B6-D3964ABECF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078E523F-FDB5-A8FA-0C01-3AA4540171C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86370C-8D92-4565-AADD-59ED688CA451}"/>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CFCB11-6DFF-2CD0-5FA2-B7DF2D7F2983}"/>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607430-EFC6-475D-99AC-4CBBDEE43ACC}"/>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4F059EE9-D37E-0E54-9012-37B544E11774}"/>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E876DC9F-4E85-8186-8449-9B90C4C50F82}"/>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1D5942-D61F-CFA6-F630-A003DA7F61B1}"/>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61A7035-1CEF-B508-AF45-CE6269C2D608}"/>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88ED9E-95DF-FEA7-262D-FC72B44AACE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9F20EFE-1BB9-0E7A-F54D-FEC1F0B1CB5B}"/>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AF292B93-57A6-1379-4DAE-2FC4B8FF2D3E}"/>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7F563DA0-71A4-C4A7-8F7F-DE7509718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63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433234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57501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4052855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5" name="Picture 4" descr="A screenshot of a computer&#10;&#10;Description automatically generated">
            <a:extLst>
              <a:ext uri="{FF2B5EF4-FFF2-40B4-BE49-F238E27FC236}">
                <a16:creationId xmlns:a16="http://schemas.microsoft.com/office/drawing/2014/main" id="{B85F9A4E-D0D4-6C26-D293-895CE0BB90A8}"/>
              </a:ext>
            </a:extLst>
          </p:cNvPr>
          <p:cNvPicPr>
            <a:picLocks noChangeAspect="1"/>
          </p:cNvPicPr>
          <p:nvPr/>
        </p:nvPicPr>
        <p:blipFill>
          <a:blip r:embed="rId4"/>
          <a:stretch>
            <a:fillRect/>
          </a:stretch>
        </p:blipFill>
        <p:spPr>
          <a:xfrm>
            <a:off x="4355805" y="3255066"/>
            <a:ext cx="9576390" cy="4798827"/>
          </a:xfrm>
          <a:prstGeom prst="rect">
            <a:avLst/>
          </a:prstGeom>
        </p:spPr>
      </p:pic>
      <p:sp>
        <p:nvSpPr>
          <p:cNvPr id="7" name="Right Arrow 6">
            <a:extLst>
              <a:ext uri="{FF2B5EF4-FFF2-40B4-BE49-F238E27FC236}">
                <a16:creationId xmlns:a16="http://schemas.microsoft.com/office/drawing/2014/main" id="{93BEB7D1-E100-223C-D0B6-571B079D9B24}"/>
              </a:ext>
            </a:extLst>
          </p:cNvPr>
          <p:cNvSpPr/>
          <p:nvPr/>
        </p:nvSpPr>
        <p:spPr>
          <a:xfrm rot="20916895">
            <a:off x="4641232" y="3986819"/>
            <a:ext cx="1587749" cy="34564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CB9D6F6-3A7F-B87D-583F-66610411D012}"/>
              </a:ext>
            </a:extLst>
          </p:cNvPr>
          <p:cNvSpPr/>
          <p:nvPr/>
        </p:nvSpPr>
        <p:spPr>
          <a:xfrm rot="20916895">
            <a:off x="4823853" y="4773495"/>
            <a:ext cx="1587749" cy="34564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54AAEF-802E-3F34-BCB2-5A768B676749}"/>
              </a:ext>
            </a:extLst>
          </p:cNvPr>
          <p:cNvSpPr/>
          <p:nvPr/>
        </p:nvSpPr>
        <p:spPr>
          <a:xfrm>
            <a:off x="13448727" y="180523"/>
            <a:ext cx="4488158" cy="8151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Update slide when sync</a:t>
            </a:r>
          </a:p>
        </p:txBody>
      </p:sp>
    </p:spTree>
    <p:extLst>
      <p:ext uri="{BB962C8B-B14F-4D97-AF65-F5344CB8AC3E}">
        <p14:creationId xmlns:p14="http://schemas.microsoft.com/office/powerpoint/2010/main" val="11184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18</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349361"/>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29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600" dirty="0"/>
              <a:t>Project organization and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74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6E9-A6FE-631B-0DBC-F84C42F36BE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71CBD45-A255-0F59-BEE7-8EC60A82D260}"/>
              </a:ext>
            </a:extLst>
          </p:cNvPr>
          <p:cNvSpPr>
            <a:spLocks noGrp="1"/>
          </p:cNvSpPr>
          <p:nvPr>
            <p:ph type="title"/>
          </p:nvPr>
        </p:nvSpPr>
        <p:spPr>
          <a:xfrm>
            <a:off x="666235" y="271849"/>
            <a:ext cx="16878300" cy="1663307"/>
          </a:xfrm>
        </p:spPr>
        <p:txBody>
          <a:bodyPr anchor="b">
            <a:normAutofit/>
          </a:bodyPr>
          <a:lstStyle/>
          <a:p>
            <a:r>
              <a:rPr lang="en-US" sz="4800" dirty="0"/>
              <a:t>My typical project organization system</a:t>
            </a:r>
            <a:endParaRPr lang="en-US" dirty="0"/>
          </a:p>
        </p:txBody>
      </p:sp>
      <p:sp>
        <p:nvSpPr>
          <p:cNvPr id="12" name="Slide Number Placeholder 3">
            <a:extLst>
              <a:ext uri="{FF2B5EF4-FFF2-40B4-BE49-F238E27FC236}">
                <a16:creationId xmlns:a16="http://schemas.microsoft.com/office/drawing/2014/main" id="{FDEBBC1B-5C29-C7F6-2A08-BB77746A0BFB}"/>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20</a:t>
            </a:fld>
            <a:endParaRPr lang="en-US"/>
          </a:p>
        </p:txBody>
      </p:sp>
      <p:pic>
        <p:nvPicPr>
          <p:cNvPr id="4" name="Picture 3" descr="A screenshot of a computer&#10;&#10;Description automatically generated">
            <a:extLst>
              <a:ext uri="{FF2B5EF4-FFF2-40B4-BE49-F238E27FC236}">
                <a16:creationId xmlns:a16="http://schemas.microsoft.com/office/drawing/2014/main" id="{D20A68E6-0227-5A20-47BA-C5B808F10335}"/>
              </a:ext>
            </a:extLst>
          </p:cNvPr>
          <p:cNvPicPr>
            <a:picLocks noChangeAspect="1"/>
          </p:cNvPicPr>
          <p:nvPr/>
        </p:nvPicPr>
        <p:blipFill>
          <a:blip r:embed="rId3"/>
          <a:srcRect l="5917"/>
          <a:stretch/>
        </p:blipFill>
        <p:spPr>
          <a:xfrm>
            <a:off x="4370879" y="2886316"/>
            <a:ext cx="9528704" cy="5457570"/>
          </a:xfrm>
          <a:prstGeom prst="rect">
            <a:avLst/>
          </a:prstGeom>
        </p:spPr>
      </p:pic>
      <p:sp>
        <p:nvSpPr>
          <p:cNvPr id="5" name="Rectangle 4">
            <a:extLst>
              <a:ext uri="{FF2B5EF4-FFF2-40B4-BE49-F238E27FC236}">
                <a16:creationId xmlns:a16="http://schemas.microsoft.com/office/drawing/2014/main" id="{69B5802E-D124-1406-DF65-76FA8A042A3E}"/>
              </a:ext>
            </a:extLst>
          </p:cNvPr>
          <p:cNvSpPr/>
          <p:nvPr/>
        </p:nvSpPr>
        <p:spPr>
          <a:xfrm rot="5400000">
            <a:off x="8892491" y="-1816725"/>
            <a:ext cx="503016" cy="95287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2FC811-2BD2-084F-EBA5-1DBE5DE5CBC3}"/>
              </a:ext>
            </a:extLst>
          </p:cNvPr>
          <p:cNvSpPr/>
          <p:nvPr/>
        </p:nvSpPr>
        <p:spPr>
          <a:xfrm rot="5400000">
            <a:off x="8911177" y="3763628"/>
            <a:ext cx="388415" cy="95287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2C8E10-6DEE-A550-6ED1-2847C39AD850}"/>
              </a:ext>
            </a:extLst>
          </p:cNvPr>
          <p:cNvSpPr/>
          <p:nvPr/>
        </p:nvSpPr>
        <p:spPr>
          <a:xfrm rot="5400000">
            <a:off x="4203285" y="4219018"/>
            <a:ext cx="2867172" cy="1342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E7F7B8-1C8C-0F46-9E71-A3AD042668AA}"/>
              </a:ext>
            </a:extLst>
          </p:cNvPr>
          <p:cNvSpPr/>
          <p:nvPr/>
        </p:nvSpPr>
        <p:spPr>
          <a:xfrm rot="5400000">
            <a:off x="5955532" y="6205113"/>
            <a:ext cx="150470" cy="416688"/>
          </a:xfrm>
          <a:prstGeom prst="rect">
            <a:avLst/>
          </a:prstGeom>
          <a:solidFill>
            <a:srgbClr val="464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F64C3A-8C69-1C9D-EEA6-BD220EB70289}"/>
              </a:ext>
            </a:extLst>
          </p:cNvPr>
          <p:cNvSpPr/>
          <p:nvPr/>
        </p:nvSpPr>
        <p:spPr>
          <a:xfrm rot="5400000">
            <a:off x="5399589" y="6093286"/>
            <a:ext cx="474564" cy="1342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Free business and finance icons">
            <a:extLst>
              <a:ext uri="{FF2B5EF4-FFF2-40B4-BE49-F238E27FC236}">
                <a16:creationId xmlns:a16="http://schemas.microsoft.com/office/drawing/2014/main" id="{248DBD31-2249-566C-6088-EFF7CB5C8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68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F03C400-5F5A-C55C-4F78-B79857E67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4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7D6EE-42EF-8BB5-D3B4-3E5FC5AD1C2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56A517-7DF4-253F-2776-999B35712B7B}"/>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7476351-ECE0-6FA1-E13A-E03234E71B8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A932675E-B6C3-0B41-A69B-D417E8D43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89F34F-F7F8-D737-EA05-DA3507340073}"/>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4" name="Rectangle 3">
            <a:extLst>
              <a:ext uri="{FF2B5EF4-FFF2-40B4-BE49-F238E27FC236}">
                <a16:creationId xmlns:a16="http://schemas.microsoft.com/office/drawing/2014/main" id="{BE486DCD-CE80-663B-5AEB-5A749F76D5BA}"/>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5" name="Rectangle 4">
            <a:extLst>
              <a:ext uri="{FF2B5EF4-FFF2-40B4-BE49-F238E27FC236}">
                <a16:creationId xmlns:a16="http://schemas.microsoft.com/office/drawing/2014/main" id="{3525C8B8-F3D2-10BF-7EC0-D4B1E496F5A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7" name="Rectangle 6">
            <a:extLst>
              <a:ext uri="{FF2B5EF4-FFF2-40B4-BE49-F238E27FC236}">
                <a16:creationId xmlns:a16="http://schemas.microsoft.com/office/drawing/2014/main" id="{3A22CA34-8B7C-719B-49D9-2AEC4316FEB5}"/>
              </a:ext>
            </a:extLst>
          </p:cNvPr>
          <p:cNvSpPr/>
          <p:nvPr/>
        </p:nvSpPr>
        <p:spPr>
          <a:xfrm>
            <a:off x="1012594" y="2633984"/>
            <a:ext cx="16718194" cy="477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085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spTree>
    <p:extLst>
      <p:ext uri="{BB962C8B-B14F-4D97-AF65-F5344CB8AC3E}">
        <p14:creationId xmlns:p14="http://schemas.microsoft.com/office/powerpoint/2010/main" val="2966497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running and summarizing Cell Ranger count for single or multiple libraries.</a:t>
            </a:r>
          </a:p>
        </p:txBody>
      </p:sp>
    </p:spTree>
    <p:extLst>
      <p:ext uri="{BB962C8B-B14F-4D97-AF65-F5344CB8AC3E}">
        <p14:creationId xmlns:p14="http://schemas.microsoft.com/office/powerpoint/2010/main" val="2676159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9D0F7D-C36E-72DB-6AD0-A180056668B7}"/>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estimating QC metrics and filtering low quality cells.</a:t>
            </a:r>
          </a:p>
        </p:txBody>
      </p:sp>
    </p:spTree>
    <p:extLst>
      <p:ext uri="{BB962C8B-B14F-4D97-AF65-F5344CB8AC3E}">
        <p14:creationId xmlns:p14="http://schemas.microsoft.com/office/powerpoint/2010/main" val="426610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Integrative analysis.</a:t>
            </a:r>
          </a:p>
        </p:txBody>
      </p:sp>
    </p:spTree>
    <p:extLst>
      <p:ext uri="{BB962C8B-B14F-4D97-AF65-F5344CB8AC3E}">
        <p14:creationId xmlns:p14="http://schemas.microsoft.com/office/powerpoint/2010/main" val="185328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cluster cell calling and gene marker analysis.</a:t>
            </a:r>
          </a:p>
        </p:txBody>
      </p:sp>
    </p:spTree>
    <p:extLst>
      <p:ext uri="{BB962C8B-B14F-4D97-AF65-F5344CB8AC3E}">
        <p14:creationId xmlns:p14="http://schemas.microsoft.com/office/powerpoint/2010/main" val="6943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To remove clusters and repeat steps (4) and (5), e.g. for PDX experiments.</a:t>
            </a:r>
          </a:p>
        </p:txBody>
      </p:sp>
    </p:spTree>
    <p:extLst>
      <p:ext uri="{BB962C8B-B14F-4D97-AF65-F5344CB8AC3E}">
        <p14:creationId xmlns:p14="http://schemas.microsoft.com/office/powerpoint/2010/main" val="3982698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annotating cell types.</a:t>
            </a:r>
          </a:p>
        </p:txBody>
      </p:sp>
    </p:spTree>
    <p:extLst>
      <p:ext uri="{BB962C8B-B14F-4D97-AF65-F5344CB8AC3E}">
        <p14:creationId xmlns:p14="http://schemas.microsoft.com/office/powerpoint/2010/main" val="117943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3" y="2865715"/>
            <a:ext cx="12680140" cy="1685846"/>
          </a:xfrm>
          <a:prstGeom prst="rect">
            <a:avLst/>
          </a:prstGeom>
          <a:noFill/>
        </p:spPr>
        <p:txBody>
          <a:bodyPr wrap="square">
            <a:spAutoFit/>
          </a:bodyPr>
          <a:lstStyle/>
          <a:p>
            <a:pPr>
              <a:lnSpc>
                <a:spcPct val="150000"/>
              </a:lnSpc>
            </a:pPr>
            <a:r>
              <a:rPr lang="en-US" sz="2400" dirty="0"/>
              <a:t>🎉  Testing phase: code review process</a:t>
            </a:r>
          </a:p>
          <a:p>
            <a:pPr>
              <a:lnSpc>
                <a:spcPct val="150000"/>
              </a:lnSpc>
            </a:pPr>
            <a:r>
              <a:rPr lang="en-US" sz="2400" dirty="0"/>
              <a:t>🐛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06751" y="2632426"/>
            <a:ext cx="12937862" cy="358437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200" dirty="0"/>
              <a:t>`clone-phylogeny-analysis` module</a:t>
            </a:r>
          </a:p>
          <a:p>
            <a:pPr marL="914400" lvl="1" indent="-457200">
              <a:lnSpc>
                <a:spcPct val="150000"/>
              </a:lnSpc>
              <a:buFont typeface="Arial" panose="020B0604020202020204" pitchFamily="34" charset="0"/>
              <a:buChar char="•"/>
            </a:pPr>
            <a:r>
              <a:rPr lang="en-US" sz="2200" dirty="0"/>
              <a:t>`infer-tumor-microenvironment-analysis` module</a:t>
            </a:r>
          </a:p>
          <a:p>
            <a:pPr marL="914400" lvl="1" indent="-457200">
              <a:lnSpc>
                <a:spcPct val="150000"/>
              </a:lnSpc>
              <a:buFont typeface="Arial" panose="020B0604020202020204" pitchFamily="34" charset="0"/>
              <a:buChar char="•"/>
            </a:pPr>
            <a:r>
              <a:rPr lang="en-US" sz="2200" dirty="0"/>
              <a:t>`de-analysis` module</a:t>
            </a:r>
          </a:p>
          <a:p>
            <a:pPr marL="914400" lvl="1" indent="-457200">
              <a:lnSpc>
                <a:spcPct val="150000"/>
              </a:lnSpc>
              <a:buFont typeface="Arial" panose="020B0604020202020204" pitchFamily="34" charset="0"/>
              <a:buChar char="•"/>
            </a:pPr>
            <a:r>
              <a:rPr lang="en-US" sz="2200" dirty="0"/>
              <a:t>`trajectories-</a:t>
            </a:r>
            <a:r>
              <a:rPr lang="en-US" sz="2200" dirty="0" err="1"/>
              <a:t>pseudotime</a:t>
            </a:r>
            <a:r>
              <a:rPr lang="en-US" sz="2200" dirty="0"/>
              <a:t>-analysis` module</a:t>
            </a:r>
          </a:p>
          <a:p>
            <a:pPr marL="914400" lvl="1" indent="-457200">
              <a:lnSpc>
                <a:spcPct val="150000"/>
              </a:lnSpc>
              <a:buFont typeface="Arial" panose="020B0604020202020204" pitchFamily="34" charset="0"/>
              <a:buChar char="•"/>
            </a:pPr>
            <a:r>
              <a:rPr lang="en-US" sz="2200" dirty="0"/>
              <a:t>`</a:t>
            </a:r>
            <a:r>
              <a:rPr lang="en-US" sz="2200" dirty="0" err="1"/>
              <a:t>rna</a:t>
            </a:r>
            <a:r>
              <a:rPr lang="en-US" sz="2200" dirty="0"/>
              <a:t>-velocity-analysis` module</a:t>
            </a:r>
          </a:p>
          <a:p>
            <a:pPr marL="914400" lvl="1" indent="-457200">
              <a:lnSpc>
                <a:spcPct val="150000"/>
              </a:lnSpc>
              <a:buFont typeface="Arial" panose="020B0604020202020204" pitchFamily="34" charset="0"/>
              <a:buChar char="•"/>
            </a:pPr>
            <a:r>
              <a:rPr lang="en-US" sz="2200" dirty="0"/>
              <a:t>`cell-types-annotation` module: using custom atlas reference or gene signature score</a:t>
            </a:r>
          </a:p>
          <a:p>
            <a:pPr marL="914400" lvl="1" indent="-457200">
              <a:lnSpc>
                <a:spcPct val="150000"/>
              </a:lnSpc>
              <a:buFont typeface="Arial" panose="020B0604020202020204" pitchFamily="34" charset="0"/>
              <a:buChar char="•"/>
            </a:pPr>
            <a:r>
              <a:rPr lang="en-US" sz="2200" dirty="0"/>
              <a:t>…</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i="0" u="none" strike="noStrike" dirty="0">
                <a:effectLst/>
              </a:rPr>
              <a:t>./resources/links-to-</a:t>
            </a:r>
            <a:r>
              <a:rPr lang="en-US" sz="2400" i="0" u="none" strike="noStrike" dirty="0" err="1">
                <a:effectLst/>
              </a:rPr>
              <a:t>resources.md</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33</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pipeline</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7AAB6-2130-5DAD-58AB-55908CAEF93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C7AA45-CCC1-2496-075D-3BDB39A30F3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CF286B68-0784-9723-26A4-1C2428AF25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660E1D64-E75F-DAD4-F767-1EC31533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20DBB3-816B-42AC-2D88-AAD6089568F4}"/>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E480F7A5-F720-644F-7072-256E3A8AFB3A}"/>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FEE5B9C3-BE03-47FF-DAD9-B1CFAD375C7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F146A085-3053-F198-8F4A-6DEB1240AEAE}"/>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AE8E-4465-13C2-EC4F-05798225B54E}"/>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B6F7BD3-DA89-96B1-EE11-A2519E28753D}"/>
              </a:ext>
            </a:extLst>
          </p:cNvPr>
          <p:cNvGraphicFramePr>
            <a:graphicFrameLocks noGrp="1"/>
          </p:cNvGraphicFramePr>
          <p:nvPr>
            <p:extLst>
              <p:ext uri="{D42A27DB-BD31-4B8C-83A1-F6EECF244321}">
                <p14:modId xmlns:p14="http://schemas.microsoft.com/office/powerpoint/2010/main" val="3046616973"/>
              </p:ext>
            </p:extLst>
          </p:nvPr>
        </p:nvGraphicFramePr>
        <p:xfrm>
          <a:off x="2616463" y="5682148"/>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5" name="Rectangle 4">
            <a:extLst>
              <a:ext uri="{FF2B5EF4-FFF2-40B4-BE49-F238E27FC236}">
                <a16:creationId xmlns:a16="http://schemas.microsoft.com/office/drawing/2014/main" id="{CF1DF831-0D2B-DBC9-C8C7-3AA7C07F054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03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60DA7-DFB6-E616-4C20-C2B8BC99442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7D7C36-56F3-555F-6575-8EBE954912C5}"/>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3D8E113A-10BD-E4BA-ABA2-9B6CD0A7B665}"/>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8443513E-733D-8075-39E9-042A58DC0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4BA1D0-E994-E174-DC9C-B695E54A4343}"/>
              </a:ext>
            </a:extLst>
          </p:cNvPr>
          <p:cNvSpPr txBox="1"/>
          <p:nvPr/>
        </p:nvSpPr>
        <p:spPr>
          <a:xfrm>
            <a:off x="1106751" y="2589563"/>
            <a:ext cx="16878300" cy="3076548"/>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startAt="4"/>
            </a:pPr>
            <a:r>
              <a:rPr lang="en-US" sz="2200" dirty="0"/>
              <a:t>`integrative-analysis` module (help=`Required`. Pipeline for Integrative analysis.)</a:t>
            </a:r>
          </a:p>
          <a:p>
            <a:pPr marL="914400" lvl="1" indent="-457200">
              <a:lnSpc>
                <a:spcPct val="150000"/>
              </a:lnSpc>
              <a:buFont typeface="+mj-lt"/>
              <a:buAutoNum type="arabicPeriod" startAt="4"/>
            </a:pPr>
            <a:r>
              <a:rPr lang="en-US" sz="2200" dirty="0"/>
              <a:t>`cluster-cell-calling` module (help=`Required`. Pipeline for cluster cell calling and gene marker analysis.)</a:t>
            </a:r>
          </a:p>
          <a:p>
            <a:pPr marL="914400" lvl="1" indent="-457200">
              <a:lnSpc>
                <a:spcPct val="150000"/>
              </a:lnSpc>
              <a:buFont typeface="+mj-lt"/>
              <a:buAutoNum type="arabicPeriod" startAt="4"/>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startAt="4"/>
            </a:pPr>
            <a:r>
              <a:rPr lang="en-US" sz="2200" dirty="0"/>
              <a:t>`cell-types-annotation` module (help=`Required`. Pipeline for annotating cell types.)</a:t>
            </a:r>
          </a:p>
        </p:txBody>
      </p:sp>
      <p:sp>
        <p:nvSpPr>
          <p:cNvPr id="11" name="Rectangle 10">
            <a:extLst>
              <a:ext uri="{FF2B5EF4-FFF2-40B4-BE49-F238E27FC236}">
                <a16:creationId xmlns:a16="http://schemas.microsoft.com/office/drawing/2014/main" id="{04D4E258-9413-296D-A51E-AE819767F1B2}"/>
              </a:ext>
            </a:extLst>
          </p:cNvPr>
          <p:cNvSpPr/>
          <p:nvPr/>
        </p:nvSpPr>
        <p:spPr>
          <a:xfrm rot="16200000">
            <a:off x="32269" y="4153795"/>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9197F675-A1D1-1BE4-7713-CFB0EE7CE0A0}"/>
              </a:ext>
            </a:extLst>
          </p:cNvPr>
          <p:cNvSpPr/>
          <p:nvPr/>
        </p:nvSpPr>
        <p:spPr>
          <a:xfrm>
            <a:off x="1525649" y="3188738"/>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183FBDF-F6F0-5DCA-17AA-C359AF63A24F}"/>
              </a:ext>
            </a:extLst>
          </p:cNvPr>
          <p:cNvGraphicFramePr>
            <a:graphicFrameLocks noGrp="1"/>
          </p:cNvGraphicFramePr>
          <p:nvPr>
            <p:extLst>
              <p:ext uri="{D42A27DB-BD31-4B8C-83A1-F6EECF244321}">
                <p14:modId xmlns:p14="http://schemas.microsoft.com/office/powerpoint/2010/main" val="3011687500"/>
              </p:ext>
            </p:extLst>
          </p:nvPr>
        </p:nvGraphicFramePr>
        <p:xfrm>
          <a:off x="1525649" y="6113487"/>
          <a:ext cx="16157312" cy="249936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1303020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0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0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harmony_integration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liger_integration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
        <p:nvSpPr>
          <p:cNvPr id="6" name="Rectangle 5">
            <a:extLst>
              <a:ext uri="{FF2B5EF4-FFF2-40B4-BE49-F238E27FC236}">
                <a16:creationId xmlns:a16="http://schemas.microsoft.com/office/drawing/2014/main" id="{B38CD92A-89F1-7C13-D95F-A2175F807BA1}"/>
              </a:ext>
            </a:extLst>
          </p:cNvPr>
          <p:cNvSpPr/>
          <p:nvPr/>
        </p:nvSpPr>
        <p:spPr>
          <a:xfrm>
            <a:off x="1614521" y="3730713"/>
            <a:ext cx="16130554" cy="1890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55C79A-DBBC-20A0-807E-BBF03FE6E2A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525951"/>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23547</TotalTime>
  <Words>2678</Words>
  <Application>Microsoft Macintosh PowerPoint</Application>
  <PresentationFormat>Custom</PresentationFormat>
  <Paragraphs>371</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ScRNASeqSnap analysis modules</vt:lpstr>
      <vt:lpstr>ScRNASeqSnap analysis modules</vt:lpstr>
      <vt:lpstr>ScRNASeqSnap analysis modules</vt:lpstr>
      <vt:lpstr>ScRNASeqSnap analysis modules</vt:lpstr>
      <vt:lpstr>ScRNASeqSnap analysis modules</vt:lpstr>
      <vt:lpstr>ScRNASeqSnap analysis modules</vt:lpstr>
      <vt:lpstr>ScRNASeqSnap analysis modules</vt:lpstr>
      <vt:lpstr>ScRNASeqSnap is automated, reproducible and replicable </vt:lpstr>
      <vt:lpstr>Single cell RNA Seq Snap workflow (ScRNASeqSnap)</vt:lpstr>
      <vt:lpstr>Forking a repository on GitHub</vt:lpstr>
      <vt:lpstr>Forking a repository on GitHub</vt:lpstr>
      <vt:lpstr>Forking a repository on GitHub</vt:lpstr>
      <vt:lpstr>ScRNASeqSnap is automated, reproducible and replicable </vt:lpstr>
      <vt:lpstr>Project organization and tidiness</vt:lpstr>
      <vt:lpstr>My typical project organization system</vt:lpstr>
      <vt:lpstr>Reviewing Results, Plots, and Reports</vt:lpstr>
      <vt:lpstr>Reviewing Results, Plots, and Reports</vt:lpstr>
      <vt:lpstr>`fastqc-analysis` module</vt:lpstr>
      <vt:lpstr>`cellranger-analysis` module</vt:lpstr>
      <vt:lpstr>`upstream-analysis` module</vt:lpstr>
      <vt:lpstr>`integrative-analysis` module</vt:lpstr>
      <vt:lpstr>`cluster-cell-calling` module</vt:lpstr>
      <vt:lpstr>`cell-contamination-removal-analysis` module - optional</vt:lpstr>
      <vt:lpstr>`cell-types-annotation` module</vt:lpstr>
      <vt:lpstr>Next steps</vt:lpstr>
      <vt:lpstr>PowerPoint Presentation</vt:lpstr>
      <vt:lpstr>More resources 🎉</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429</cp:revision>
  <cp:lastPrinted>2024-10-09T20:17:08Z</cp:lastPrinted>
  <dcterms:created xsi:type="dcterms:W3CDTF">2023-11-09T14:55:27Z</dcterms:created>
  <dcterms:modified xsi:type="dcterms:W3CDTF">2024-11-19T04:05:11Z</dcterms:modified>
</cp:coreProperties>
</file>